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2" r:id="rId4"/>
  </p:sldMasterIdLst>
  <p:notesMasterIdLst>
    <p:notesMasterId r:id="rId16"/>
  </p:notesMasterIdLst>
  <p:sldIdLst>
    <p:sldId id="256" r:id="rId5"/>
    <p:sldId id="257" r:id="rId6"/>
    <p:sldId id="258" r:id="rId7"/>
    <p:sldId id="266" r:id="rId8"/>
    <p:sldId id="260" r:id="rId9"/>
    <p:sldId id="259" r:id="rId10"/>
    <p:sldId id="269" r:id="rId11"/>
    <p:sldId id="267" r:id="rId12"/>
    <p:sldId id="268" r:id="rId13"/>
    <p:sldId id="270" r:id="rId14"/>
    <p:sldId id="271" r:id="rId15"/>
  </p:sldIdLst>
  <p:sldSz cx="14630400" cy="8229600"/>
  <p:notesSz cx="8229600" cy="14630400"/>
  <p:embeddedFontLst>
    <p:embeddedFont>
      <p:font typeface="Roboto" panose="02000000000000000000" pitchFamily="2" charset="0"/>
      <p:regular r:id="rId17"/>
      <p:bold r:id="rId18"/>
      <p:italic r:id="rId19"/>
      <p:boldItalic r:id="rId20"/>
    </p:embeddedFont>
    <p:embeddedFont>
      <p:font typeface="Saira Medium" panose="020B0604020202020204" charset="0"/>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3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B960E-8816-BC4B-B479-22A96E672807}" v="119" dt="2025-01-19T09:36:09.327"/>
    <p1510:client id="{46399928-D8C5-401A-A51B-92CCF3808A71}" v="257" dt="2025-01-20T01:22:38.8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792" y="4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550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1738713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918804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8786621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477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1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786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971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632536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1809362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937576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510182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0495210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8071164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872707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1221166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1/20/2025</a:t>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256067264"/>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Utility" TargetMode="Externa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hyperlink" Target="https://en.wikipedia.org/wiki/Efficiency" TargetMode="External"/><Relationship Id="rId4" Type="http://schemas.openxmlformats.org/officeDocument/2006/relationships/hyperlink" Target="https://en.wikipedia.org/wiki/Ease_of_u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72324" y="1727506"/>
            <a:ext cx="7529513"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Introduction to UI/UX Design</a:t>
            </a:r>
            <a:endParaRPr lang="en-US" sz="4450" dirty="0"/>
          </a:p>
        </p:txBody>
      </p:sp>
      <p:sp>
        <p:nvSpPr>
          <p:cNvPr id="4" name="Text 1"/>
          <p:cNvSpPr/>
          <p:nvPr/>
        </p:nvSpPr>
        <p:spPr>
          <a:xfrm>
            <a:off x="6280190" y="3950375"/>
            <a:ext cx="7556421" cy="725805"/>
          </a:xfrm>
          <a:prstGeom prst="rect">
            <a:avLst/>
          </a:prstGeom>
          <a:noFill/>
          <a:ln/>
        </p:spPr>
        <p:txBody>
          <a:bodyPr wrap="square" lIns="0" tIns="0" rIns="0" bIns="0" rtlCol="0" anchor="t"/>
          <a:lstStyle/>
          <a:p>
            <a:pPr marL="0" indent="0">
              <a:lnSpc>
                <a:spcPts val="2850"/>
              </a:lnSpc>
              <a:buNone/>
            </a:pPr>
            <a:endParaRPr lang="en-US" sz="1750"/>
          </a:p>
        </p:txBody>
      </p:sp>
      <p:sp>
        <p:nvSpPr>
          <p:cNvPr id="7" name="Text 3"/>
          <p:cNvSpPr/>
          <p:nvPr/>
        </p:nvSpPr>
        <p:spPr>
          <a:xfrm>
            <a:off x="6756440" y="4931331"/>
            <a:ext cx="2967276" cy="396835"/>
          </a:xfrm>
          <a:prstGeom prst="rect">
            <a:avLst/>
          </a:prstGeom>
          <a:noFill/>
          <a:ln/>
        </p:spPr>
        <p:txBody>
          <a:bodyPr wrap="none" lIns="0" tIns="0" rIns="0" bIns="0" rtlCol="0" anchor="t"/>
          <a:lstStyle/>
          <a:p>
            <a:pPr marL="0" indent="0" algn="l">
              <a:lnSpc>
                <a:spcPts val="3100"/>
              </a:lnSpc>
              <a:buNone/>
            </a:pPr>
            <a:endParaRPr lang="en-US" sz="2200"/>
          </a:p>
        </p:txBody>
      </p:sp>
      <p:sp>
        <p:nvSpPr>
          <p:cNvPr id="5" name="TextBox 4">
            <a:extLst>
              <a:ext uri="{FF2B5EF4-FFF2-40B4-BE49-F238E27FC236}">
                <a16:creationId xmlns:a16="http://schemas.microsoft.com/office/drawing/2014/main" id="{30DB75CD-2102-A24B-FBDD-35846F983EEF}"/>
              </a:ext>
            </a:extLst>
          </p:cNvPr>
          <p:cNvSpPr txBox="1"/>
          <p:nvPr/>
        </p:nvSpPr>
        <p:spPr>
          <a:xfrm>
            <a:off x="1636910" y="4931331"/>
            <a:ext cx="2875175" cy="369332"/>
          </a:xfrm>
          <a:prstGeom prst="rect">
            <a:avLst/>
          </a:prstGeom>
          <a:noFill/>
        </p:spPr>
        <p:txBody>
          <a:bodyPr wrap="square" rtlCol="0">
            <a:spAutoFit/>
          </a:bodyPr>
          <a:lstStyle/>
          <a:p>
            <a:r>
              <a:rPr lang="en-US" sz="2000" dirty="0"/>
              <a:t>By Raghav Vain Panthi </a:t>
            </a:r>
          </a:p>
        </p:txBody>
      </p:sp>
      <p:pic>
        <p:nvPicPr>
          <p:cNvPr id="1026" name="Picture 2" descr="Best Examples Of Ui Design - Design Talk">
            <a:extLst>
              <a:ext uri="{FF2B5EF4-FFF2-40B4-BE49-F238E27FC236}">
                <a16:creationId xmlns:a16="http://schemas.microsoft.com/office/drawing/2014/main" id="{F401D03C-BE07-79C3-F408-E9A509E9D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882" y="1555723"/>
            <a:ext cx="8695113" cy="60141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preview">
            <a:extLst>
              <a:ext uri="{FF2B5EF4-FFF2-40B4-BE49-F238E27FC236}">
                <a16:creationId xmlns:a16="http://schemas.microsoft.com/office/drawing/2014/main" id="{815F000D-55B8-6F62-5C78-68A853881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914"/>
            <a:ext cx="14630399" cy="818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684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animal standing on dirt&#10;&#10;Description automatically generated">
            <a:extLst>
              <a:ext uri="{FF2B5EF4-FFF2-40B4-BE49-F238E27FC236}">
                <a16:creationId xmlns:a16="http://schemas.microsoft.com/office/drawing/2014/main" id="{9E967F3C-24C2-1560-F34F-8E99CA49D37F}"/>
              </a:ext>
            </a:extLst>
          </p:cNvPr>
          <p:cNvPicPr>
            <a:picLocks noChangeAspect="1"/>
          </p:cNvPicPr>
          <p:nvPr/>
        </p:nvPicPr>
        <p:blipFill>
          <a:blip r:embed="rId2"/>
          <a:stretch>
            <a:fillRect/>
          </a:stretch>
        </p:blipFill>
        <p:spPr>
          <a:xfrm>
            <a:off x="5543191" y="2857500"/>
            <a:ext cx="3282350" cy="3479292"/>
          </a:xfrm>
          <a:prstGeom prst="rect">
            <a:avLst/>
          </a:prstGeom>
        </p:spPr>
      </p:pic>
      <p:sp>
        <p:nvSpPr>
          <p:cNvPr id="7" name="TextBox 6">
            <a:extLst>
              <a:ext uri="{FF2B5EF4-FFF2-40B4-BE49-F238E27FC236}">
                <a16:creationId xmlns:a16="http://schemas.microsoft.com/office/drawing/2014/main" id="{34CF44D6-3611-6DC7-F095-3354500F231F}"/>
              </a:ext>
            </a:extLst>
          </p:cNvPr>
          <p:cNvSpPr txBox="1"/>
          <p:nvPr/>
        </p:nvSpPr>
        <p:spPr>
          <a:xfrm>
            <a:off x="5810250" y="2105025"/>
            <a:ext cx="3838575" cy="923330"/>
          </a:xfrm>
          <a:prstGeom prst="rect">
            <a:avLst/>
          </a:prstGeom>
          <a:noFill/>
        </p:spPr>
        <p:txBody>
          <a:bodyPr wrap="square" rtlCol="0">
            <a:spAutoFit/>
          </a:bodyPr>
          <a:lstStyle/>
          <a:p>
            <a:r>
              <a:rPr lang="en-US" sz="5400" dirty="0"/>
              <a:t>BYE </a:t>
            </a:r>
            <a:r>
              <a:rPr lang="en-US" sz="5400" dirty="0" err="1"/>
              <a:t>BYE</a:t>
            </a:r>
            <a:r>
              <a:rPr lang="en-US" sz="5400" dirty="0"/>
              <a:t> </a:t>
            </a:r>
          </a:p>
        </p:txBody>
      </p:sp>
    </p:spTree>
    <p:extLst>
      <p:ext uri="{BB962C8B-B14F-4D97-AF65-F5344CB8AC3E}">
        <p14:creationId xmlns:p14="http://schemas.microsoft.com/office/powerpoint/2010/main" val="2731339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7729" y="328855"/>
            <a:ext cx="6794659"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Overview of UI/UX Design</a:t>
            </a:r>
            <a:endParaRPr lang="en-US" sz="4450"/>
          </a:p>
        </p:txBody>
      </p:sp>
      <p:sp>
        <p:nvSpPr>
          <p:cNvPr id="3" name="Text 1"/>
          <p:cNvSpPr/>
          <p:nvPr/>
        </p:nvSpPr>
        <p:spPr>
          <a:xfrm>
            <a:off x="527125" y="1481207"/>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q"/>
            </a:pPr>
            <a:r>
              <a:rPr lang="en-US" sz="2200">
                <a:solidFill>
                  <a:srgbClr val="FFFFFF"/>
                </a:solidFill>
                <a:latin typeface="Saira Medium" pitchFamily="34" charset="0"/>
                <a:ea typeface="Saira Medium" pitchFamily="34" charset="-122"/>
                <a:cs typeface="Saira Medium" pitchFamily="34" charset="-120"/>
              </a:rPr>
              <a:t>UI (User Interface)</a:t>
            </a:r>
            <a:endParaRPr lang="en-US" sz="2200"/>
          </a:p>
        </p:txBody>
      </p:sp>
      <p:sp>
        <p:nvSpPr>
          <p:cNvPr id="4" name="Text 2"/>
          <p:cNvSpPr/>
          <p:nvPr/>
        </p:nvSpPr>
        <p:spPr>
          <a:xfrm>
            <a:off x="527125" y="1893279"/>
            <a:ext cx="5973492" cy="2263477"/>
          </a:xfrm>
          <a:prstGeom prst="rect">
            <a:avLst/>
          </a:prstGeom>
          <a:noFill/>
          <a:ln>
            <a:solidFill>
              <a:schemeClr val="accent6"/>
            </a:solidFill>
          </a:ln>
        </p:spPr>
        <p:txBody>
          <a:bodyPr wrap="square" lIns="0" tIns="0" rIns="0" bIns="0" rtlCol="0" anchor="t"/>
          <a:lstStyle/>
          <a:p>
            <a:pPr lvl="1">
              <a:lnSpc>
                <a:spcPts val="2850"/>
              </a:lnSpc>
            </a:pPr>
            <a:r>
              <a:rPr lang="en-US" sz="1750" dirty="0">
                <a:solidFill>
                  <a:srgbClr val="E5E0DF"/>
                </a:solidFill>
                <a:latin typeface="Roboto" pitchFamily="34" charset="0"/>
                <a:ea typeface="Roboto" pitchFamily="34" charset="-122"/>
                <a:cs typeface="Roboto" pitchFamily="34" charset="-120"/>
              </a:rPr>
              <a:t>Focuses on the look and feel of a product. Encompasses layout, visual design, and interactive elements.</a:t>
            </a:r>
          </a:p>
          <a:p>
            <a:pPr lvl="1">
              <a:lnSpc>
                <a:spcPts val="2850"/>
              </a:lnSpc>
            </a:pPr>
            <a:r>
              <a:rPr lang="en-US" sz="1750" dirty="0">
                <a:solidFill>
                  <a:srgbClr val="E5E0DF"/>
                </a:solidFill>
                <a:latin typeface="Roboto" pitchFamily="34" charset="0"/>
                <a:ea typeface="Roboto" pitchFamily="34" charset="-122"/>
                <a:cs typeface="Roboto" pitchFamily="34" charset="-120"/>
              </a:rPr>
              <a:t> Example :</a:t>
            </a:r>
            <a:r>
              <a:rPr lang="en-US" sz="1600" b="0" i="0" dirty="0">
                <a:solidFill>
                  <a:srgbClr val="666666"/>
                </a:solidFill>
                <a:effectLst/>
                <a:latin typeface="Arial" panose="020B0604020202020204" pitchFamily="34" charset="0"/>
              </a:rPr>
              <a:t> </a:t>
            </a:r>
            <a:r>
              <a:rPr lang="en-US" sz="1600" b="0" i="0" dirty="0">
                <a:solidFill>
                  <a:schemeClr val="tx1">
                    <a:lumMod val="95000"/>
                  </a:schemeClr>
                </a:solidFill>
                <a:effectLst/>
                <a:latin typeface="Arial" panose="020B0604020202020204" pitchFamily="34" charset="0"/>
              </a:rPr>
              <a:t>how a user interacts with an application or a website, using visual and audio elements, such as type fonts, icons, buttons, animations and sounds.</a:t>
            </a:r>
            <a:endParaRPr lang="en-US" sz="1750" dirty="0">
              <a:solidFill>
                <a:schemeClr val="tx1">
                  <a:lumMod val="95000"/>
                </a:schemeClr>
              </a:solidFill>
            </a:endParaRPr>
          </a:p>
        </p:txBody>
      </p:sp>
      <p:sp>
        <p:nvSpPr>
          <p:cNvPr id="5" name="Text 3"/>
          <p:cNvSpPr/>
          <p:nvPr/>
        </p:nvSpPr>
        <p:spPr>
          <a:xfrm>
            <a:off x="7599521" y="1481207"/>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q"/>
            </a:pPr>
            <a:r>
              <a:rPr lang="en-US" sz="2200">
                <a:solidFill>
                  <a:srgbClr val="FFFFFF"/>
                </a:solidFill>
                <a:latin typeface="Saira Medium" pitchFamily="34" charset="0"/>
                <a:ea typeface="Saira Medium" pitchFamily="34" charset="-122"/>
                <a:cs typeface="Saira Medium" pitchFamily="34" charset="-120"/>
              </a:rPr>
              <a:t>UX (User Experience)</a:t>
            </a:r>
            <a:endParaRPr lang="en-US" sz="2200"/>
          </a:p>
        </p:txBody>
      </p:sp>
      <p:sp>
        <p:nvSpPr>
          <p:cNvPr id="6" name="Text 4"/>
          <p:cNvSpPr/>
          <p:nvPr/>
        </p:nvSpPr>
        <p:spPr>
          <a:xfrm>
            <a:off x="7599521" y="1980724"/>
            <a:ext cx="6244709" cy="1914928"/>
          </a:xfrm>
          <a:prstGeom prst="rect">
            <a:avLst/>
          </a:prstGeom>
          <a:noFill/>
          <a:ln>
            <a:solidFill>
              <a:schemeClr val="accent6"/>
            </a:solidFill>
          </a:ln>
        </p:spPr>
        <p:txBody>
          <a:bodyPr wrap="square" lIns="0" tIns="0" rIns="0" bIns="0" rtlCol="0" anchor="t"/>
          <a:lstStyle/>
          <a:p>
            <a:pPr lvl="1">
              <a:lnSpc>
                <a:spcPts val="2850"/>
              </a:lnSpc>
            </a:pPr>
            <a:r>
              <a:rPr lang="en-US" sz="1750" dirty="0">
                <a:solidFill>
                  <a:srgbClr val="E5E0DF"/>
                </a:solidFill>
                <a:latin typeface="Roboto" pitchFamily="34" charset="0"/>
                <a:ea typeface="Roboto" pitchFamily="34" charset="-122"/>
                <a:cs typeface="Roboto" pitchFamily="34" charset="-120"/>
              </a:rPr>
              <a:t>Concerned with the overall user experience. Includes usability, accessibility, and satisfaction.</a:t>
            </a:r>
          </a:p>
          <a:p>
            <a:pPr lvl="1">
              <a:lnSpc>
                <a:spcPts val="2850"/>
              </a:lnSpc>
            </a:pPr>
            <a:r>
              <a:rPr lang="en-US" sz="1600" b="0" i="0" dirty="0">
                <a:solidFill>
                  <a:srgbClr val="202122"/>
                </a:solidFill>
                <a:effectLst/>
                <a:latin typeface="Arial" panose="020B0604020202020204" pitchFamily="34" charset="0"/>
              </a:rPr>
              <a:t> </a:t>
            </a:r>
            <a:r>
              <a:rPr lang="en-US" sz="1600" b="0" i="0" dirty="0">
                <a:effectLst/>
                <a:latin typeface="Arial" panose="020B0604020202020204" pitchFamily="34" charset="0"/>
              </a:rPr>
              <a:t>It includes a person's perceptions of </a:t>
            </a:r>
            <a:r>
              <a:rPr lang="en-US" sz="1600" b="0" i="0" u="none" strike="noStrike" dirty="0">
                <a:effectLst/>
                <a:latin typeface="Arial" panose="020B0604020202020204" pitchFamily="34" charset="0"/>
                <a:hlinkClick r:id="rId3" tooltip="Utility">
                  <a:extLst>
                    <a:ext uri="{A12FA001-AC4F-418D-AE19-62706E023703}">
                      <ahyp:hlinkClr xmlns:ahyp="http://schemas.microsoft.com/office/drawing/2018/hyperlinkcolor" val="tx"/>
                    </a:ext>
                  </a:extLst>
                </a:hlinkClick>
              </a:rPr>
              <a:t>utility</a:t>
            </a:r>
            <a:r>
              <a:rPr lang="en-US" sz="1600" b="0" i="0" dirty="0">
                <a:effectLst/>
                <a:latin typeface="Arial" panose="020B0604020202020204" pitchFamily="34" charset="0"/>
              </a:rPr>
              <a:t>, </a:t>
            </a:r>
            <a:r>
              <a:rPr lang="en-US" sz="1600" b="0" i="0" u="none" strike="noStrike" dirty="0">
                <a:effectLst/>
                <a:latin typeface="Arial" panose="020B0604020202020204" pitchFamily="34" charset="0"/>
                <a:hlinkClick r:id="rId4" tooltip="Ease of use">
                  <a:extLst>
                    <a:ext uri="{A12FA001-AC4F-418D-AE19-62706E023703}">
                      <ahyp:hlinkClr xmlns:ahyp="http://schemas.microsoft.com/office/drawing/2018/hyperlinkcolor" val="tx"/>
                    </a:ext>
                  </a:extLst>
                </a:hlinkClick>
              </a:rPr>
              <a:t>ease of use</a:t>
            </a:r>
            <a:r>
              <a:rPr lang="en-US" sz="1600" b="0" i="0" dirty="0">
                <a:effectLst/>
                <a:latin typeface="Arial" panose="020B0604020202020204" pitchFamily="34" charset="0"/>
              </a:rPr>
              <a:t>, and </a:t>
            </a:r>
            <a:r>
              <a:rPr lang="en-US" sz="1600" b="0" i="0" u="none" strike="noStrike" dirty="0">
                <a:effectLst/>
                <a:latin typeface="Arial" panose="020B0604020202020204" pitchFamily="34" charset="0"/>
                <a:hlinkClick r:id="rId5" tooltip="Efficiency">
                  <a:extLst>
                    <a:ext uri="{A12FA001-AC4F-418D-AE19-62706E023703}">
                      <ahyp:hlinkClr xmlns:ahyp="http://schemas.microsoft.com/office/drawing/2018/hyperlinkcolor" val="tx"/>
                    </a:ext>
                  </a:extLst>
                </a:hlinkClick>
              </a:rPr>
              <a:t>efficiency</a:t>
            </a:r>
            <a:r>
              <a:rPr lang="en-US" sz="1600" b="0" i="0" dirty="0">
                <a:effectLst/>
                <a:latin typeface="Arial" panose="020B0604020202020204" pitchFamily="34" charset="0"/>
              </a:rPr>
              <a:t>.</a:t>
            </a:r>
            <a:endParaRPr lang="en-US" sz="1750" dirty="0"/>
          </a:p>
        </p:txBody>
      </p:sp>
      <p:pic>
        <p:nvPicPr>
          <p:cNvPr id="8" name="Picture 7" descr="A person smiling at a cellphone&#10;&#10;Description automatically generated">
            <a:extLst>
              <a:ext uri="{FF2B5EF4-FFF2-40B4-BE49-F238E27FC236}">
                <a16:creationId xmlns:a16="http://schemas.microsoft.com/office/drawing/2014/main" id="{3B8D46FA-CD8D-16BB-462A-A4B2B9CF9876}"/>
              </a:ext>
            </a:extLst>
          </p:cNvPr>
          <p:cNvPicPr>
            <a:picLocks noChangeAspect="1"/>
          </p:cNvPicPr>
          <p:nvPr/>
        </p:nvPicPr>
        <p:blipFill>
          <a:blip r:embed="rId6"/>
          <a:srcRect t="16710" b="27806"/>
          <a:stretch/>
        </p:blipFill>
        <p:spPr>
          <a:xfrm>
            <a:off x="10305826" y="3926223"/>
            <a:ext cx="4324574" cy="4303377"/>
          </a:xfrm>
          <a:prstGeom prst="rect">
            <a:avLst/>
          </a:prstGeom>
        </p:spPr>
      </p:pic>
      <p:pic>
        <p:nvPicPr>
          <p:cNvPr id="13" name="Picture 12" descr="A black cell phone with white buttons&#10;&#10;Description automatically generated">
            <a:extLst>
              <a:ext uri="{FF2B5EF4-FFF2-40B4-BE49-F238E27FC236}">
                <a16:creationId xmlns:a16="http://schemas.microsoft.com/office/drawing/2014/main" id="{FDDB59C8-F7BB-F264-97BF-442BC2287D82}"/>
              </a:ext>
            </a:extLst>
          </p:cNvPr>
          <p:cNvPicPr>
            <a:picLocks noChangeAspect="1"/>
          </p:cNvPicPr>
          <p:nvPr/>
        </p:nvPicPr>
        <p:blipFill>
          <a:blip r:embed="rId7"/>
          <a:srcRect l="11566" r="13383" b="448"/>
          <a:stretch/>
        </p:blipFill>
        <p:spPr>
          <a:xfrm>
            <a:off x="0" y="4270466"/>
            <a:ext cx="4582759" cy="4303377"/>
          </a:xfrm>
          <a:prstGeom prst="rect">
            <a:avLst/>
          </a:prstGeom>
        </p:spPr>
      </p:pic>
      <p:sp>
        <p:nvSpPr>
          <p:cNvPr id="14" name="Arrow: Right 13">
            <a:extLst>
              <a:ext uri="{FF2B5EF4-FFF2-40B4-BE49-F238E27FC236}">
                <a16:creationId xmlns:a16="http://schemas.microsoft.com/office/drawing/2014/main" id="{8B9708E1-745D-A592-CF42-4B55192706EA}"/>
              </a:ext>
            </a:extLst>
          </p:cNvPr>
          <p:cNvSpPr/>
          <p:nvPr/>
        </p:nvSpPr>
        <p:spPr>
          <a:xfrm>
            <a:off x="4652691" y="5986338"/>
            <a:ext cx="1151067" cy="542339"/>
          </a:xfrm>
          <a:prstGeom prst="rightArrow">
            <a:avLst/>
          </a:prstGeom>
          <a:solidFill>
            <a:srgbClr val="46434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7D0AF7C-500C-279E-328E-9DCEDBBF547F}"/>
              </a:ext>
            </a:extLst>
          </p:cNvPr>
          <p:cNvSpPr/>
          <p:nvPr/>
        </p:nvSpPr>
        <p:spPr>
          <a:xfrm>
            <a:off x="5803758" y="5758918"/>
            <a:ext cx="3044414" cy="927385"/>
          </a:xfrm>
          <a:prstGeom prst="roundRect">
            <a:avLst/>
          </a:prstGeom>
          <a:solidFill>
            <a:srgbClr val="46434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t>Good design makes good Experience/business</a:t>
            </a:r>
            <a:endParaRPr lang="en-US"/>
          </a:p>
        </p:txBody>
      </p:sp>
      <p:sp>
        <p:nvSpPr>
          <p:cNvPr id="17" name="Arrow: Right 16">
            <a:extLst>
              <a:ext uri="{FF2B5EF4-FFF2-40B4-BE49-F238E27FC236}">
                <a16:creationId xmlns:a16="http://schemas.microsoft.com/office/drawing/2014/main" id="{27A0A99C-FC9B-27AC-724E-C2DFB3A8AC4D}"/>
              </a:ext>
            </a:extLst>
          </p:cNvPr>
          <p:cNvSpPr/>
          <p:nvPr/>
        </p:nvSpPr>
        <p:spPr>
          <a:xfrm>
            <a:off x="8947230" y="5986338"/>
            <a:ext cx="1358595" cy="542339"/>
          </a:xfrm>
          <a:prstGeom prst="rightArrow">
            <a:avLst/>
          </a:prstGeom>
          <a:solidFill>
            <a:srgbClr val="46434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1135"/>
            <a:ext cx="7307818"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Importance of UI/UX Design</a:t>
            </a:r>
            <a:endParaRPr lang="en-US" sz="4450" dirty="0"/>
          </a:p>
        </p:txBody>
      </p:sp>
      <p:sp>
        <p:nvSpPr>
          <p:cNvPr id="4" name="Shape 1"/>
          <p:cNvSpPr/>
          <p:nvPr/>
        </p:nvSpPr>
        <p:spPr>
          <a:xfrm>
            <a:off x="793790" y="2765227"/>
            <a:ext cx="396835" cy="396835"/>
          </a:xfrm>
          <a:prstGeom prst="roundRect">
            <a:avLst>
              <a:gd name="adj" fmla="val 51443"/>
            </a:avLst>
          </a:prstGeom>
          <a:solidFill>
            <a:srgbClr val="030303"/>
          </a:solidFill>
          <a:ln w="22860">
            <a:solidFill>
              <a:srgbClr val="FC8337"/>
            </a:solidFill>
            <a:prstDash val="solid"/>
          </a:ln>
        </p:spPr>
        <p:txBody>
          <a:bodyPr/>
          <a:lstStyle/>
          <a:p>
            <a:endParaRPr lang="en-US"/>
          </a:p>
        </p:txBody>
      </p:sp>
      <p:sp>
        <p:nvSpPr>
          <p:cNvPr id="5" name="Text 2"/>
          <p:cNvSpPr/>
          <p:nvPr/>
        </p:nvSpPr>
        <p:spPr>
          <a:xfrm>
            <a:off x="1417439" y="2765227"/>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User Satisfaction</a:t>
            </a:r>
            <a:endParaRPr lang="en-US" sz="2200"/>
          </a:p>
        </p:txBody>
      </p:sp>
      <p:sp>
        <p:nvSpPr>
          <p:cNvPr id="6" name="Text 3"/>
          <p:cNvSpPr/>
          <p:nvPr/>
        </p:nvSpPr>
        <p:spPr>
          <a:xfrm>
            <a:off x="1417439" y="3255645"/>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Enhances user satisfaction with an intuitive and enjoyable experience.</a:t>
            </a:r>
            <a:endParaRPr lang="en-US" sz="1750" dirty="0"/>
          </a:p>
        </p:txBody>
      </p:sp>
      <p:sp>
        <p:nvSpPr>
          <p:cNvPr id="7" name="Shape 4"/>
          <p:cNvSpPr/>
          <p:nvPr/>
        </p:nvSpPr>
        <p:spPr>
          <a:xfrm>
            <a:off x="4685467" y="2765227"/>
            <a:ext cx="396835" cy="396835"/>
          </a:xfrm>
          <a:prstGeom prst="roundRect">
            <a:avLst>
              <a:gd name="adj" fmla="val 51443"/>
            </a:avLst>
          </a:prstGeom>
          <a:solidFill>
            <a:srgbClr val="030303"/>
          </a:solidFill>
          <a:ln w="22860">
            <a:solidFill>
              <a:srgbClr val="FC8337"/>
            </a:solidFill>
            <a:prstDash val="solid"/>
          </a:ln>
        </p:spPr>
        <p:txBody>
          <a:bodyPr/>
          <a:lstStyle/>
          <a:p>
            <a:endParaRPr lang="en-US"/>
          </a:p>
        </p:txBody>
      </p:sp>
      <p:sp>
        <p:nvSpPr>
          <p:cNvPr id="8" name="Text 5"/>
          <p:cNvSpPr/>
          <p:nvPr/>
        </p:nvSpPr>
        <p:spPr>
          <a:xfrm>
            <a:off x="5309116" y="2765227"/>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Product Usability</a:t>
            </a:r>
            <a:endParaRPr lang="en-US" sz="2200"/>
          </a:p>
        </p:txBody>
      </p:sp>
      <p:sp>
        <p:nvSpPr>
          <p:cNvPr id="9" name="Text 6"/>
          <p:cNvSpPr/>
          <p:nvPr/>
        </p:nvSpPr>
        <p:spPr>
          <a:xfrm>
            <a:off x="5309116" y="3255645"/>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Improves product usability, making it easy to navigate and use.</a:t>
            </a:r>
            <a:endParaRPr lang="en-US" sz="1750" dirty="0"/>
          </a:p>
        </p:txBody>
      </p:sp>
      <p:sp>
        <p:nvSpPr>
          <p:cNvPr id="10" name="Shape 7"/>
          <p:cNvSpPr/>
          <p:nvPr/>
        </p:nvSpPr>
        <p:spPr>
          <a:xfrm>
            <a:off x="793790" y="4826318"/>
            <a:ext cx="396835" cy="396835"/>
          </a:xfrm>
          <a:prstGeom prst="roundRect">
            <a:avLst>
              <a:gd name="adj" fmla="val 51443"/>
            </a:avLst>
          </a:prstGeom>
          <a:solidFill>
            <a:srgbClr val="030303"/>
          </a:solidFill>
          <a:ln w="22860">
            <a:solidFill>
              <a:srgbClr val="FC8337"/>
            </a:solidFill>
            <a:prstDash val="solid"/>
          </a:ln>
        </p:spPr>
        <p:txBody>
          <a:bodyPr/>
          <a:lstStyle/>
          <a:p>
            <a:endParaRPr lang="en-US"/>
          </a:p>
        </p:txBody>
      </p:sp>
      <p:sp>
        <p:nvSpPr>
          <p:cNvPr id="11" name="Text 8"/>
          <p:cNvSpPr/>
          <p:nvPr/>
        </p:nvSpPr>
        <p:spPr>
          <a:xfrm>
            <a:off x="1417439" y="4826318"/>
            <a:ext cx="3041213" cy="708660"/>
          </a:xfrm>
          <a:prstGeom prst="rect">
            <a:avLst/>
          </a:prstGeom>
          <a:noFill/>
          <a:ln/>
        </p:spPr>
        <p:txBody>
          <a:bodyPr wrap="squar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Engagement &amp; Retention</a:t>
            </a:r>
            <a:endParaRPr lang="en-US" sz="2200"/>
          </a:p>
        </p:txBody>
      </p:sp>
      <p:sp>
        <p:nvSpPr>
          <p:cNvPr id="12" name="Text 9"/>
          <p:cNvSpPr/>
          <p:nvPr/>
        </p:nvSpPr>
        <p:spPr>
          <a:xfrm>
            <a:off x="1417439" y="5671066"/>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Increases user engagement and retention by providing value and satisfaction.</a:t>
            </a:r>
            <a:endParaRPr lang="en-US" sz="1750" dirty="0"/>
          </a:p>
        </p:txBody>
      </p:sp>
      <p:sp>
        <p:nvSpPr>
          <p:cNvPr id="13" name="Shape 10"/>
          <p:cNvSpPr/>
          <p:nvPr/>
        </p:nvSpPr>
        <p:spPr>
          <a:xfrm>
            <a:off x="4685467" y="4826318"/>
            <a:ext cx="396835" cy="396835"/>
          </a:xfrm>
          <a:prstGeom prst="roundRect">
            <a:avLst>
              <a:gd name="adj" fmla="val 51443"/>
            </a:avLst>
          </a:prstGeom>
          <a:solidFill>
            <a:srgbClr val="030303"/>
          </a:solidFill>
          <a:ln w="22860">
            <a:solidFill>
              <a:srgbClr val="FC8337"/>
            </a:solidFill>
            <a:prstDash val="solid"/>
          </a:ln>
        </p:spPr>
        <p:txBody>
          <a:bodyPr/>
          <a:lstStyle/>
          <a:p>
            <a:endParaRPr lang="en-US"/>
          </a:p>
        </p:txBody>
      </p:sp>
      <p:sp>
        <p:nvSpPr>
          <p:cNvPr id="14" name="Text 11"/>
          <p:cNvSpPr/>
          <p:nvPr/>
        </p:nvSpPr>
        <p:spPr>
          <a:xfrm>
            <a:off x="5309116" y="4826318"/>
            <a:ext cx="2835235" cy="354330"/>
          </a:xfrm>
          <a:prstGeom prst="rect">
            <a:avLst/>
          </a:prstGeom>
          <a:noFill/>
          <a:ln/>
        </p:spPr>
        <p:txBody>
          <a:bodyPr wrap="none" lIns="0" tIns="0" rIns="0" bIns="0" rtlCol="0" anchor="t"/>
          <a:lstStyle/>
          <a:p>
            <a:pPr marL="0" indent="0">
              <a:lnSpc>
                <a:spcPts val="2750"/>
              </a:lnSpc>
              <a:buNone/>
            </a:pPr>
            <a:r>
              <a:rPr lang="en-US" sz="2200">
                <a:solidFill>
                  <a:srgbClr val="E5E0DF"/>
                </a:solidFill>
                <a:latin typeface="Saira Medium" pitchFamily="34" charset="0"/>
                <a:ea typeface="Saira Medium" pitchFamily="34" charset="-122"/>
                <a:cs typeface="Saira Medium" pitchFamily="34" charset="-120"/>
              </a:rPr>
              <a:t>Business Goals</a:t>
            </a:r>
            <a:endParaRPr lang="en-US" sz="2200"/>
          </a:p>
        </p:txBody>
      </p:sp>
      <p:sp>
        <p:nvSpPr>
          <p:cNvPr id="15" name="Text 12"/>
          <p:cNvSpPr/>
          <p:nvPr/>
        </p:nvSpPr>
        <p:spPr>
          <a:xfrm>
            <a:off x="5309116" y="5316736"/>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Helps in achieving business goals by improving user conversion rates and brand loyalty.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201EFDD-E476-0798-1BF2-79ED54A0DD5A}"/>
              </a:ext>
            </a:extLst>
          </p:cNvPr>
          <p:cNvSpPr/>
          <p:nvPr/>
        </p:nvSpPr>
        <p:spPr>
          <a:xfrm>
            <a:off x="455296" y="-411480"/>
            <a:ext cx="4718684" cy="1920240"/>
          </a:xfrm>
          <a:prstGeom prst="rect">
            <a:avLst/>
          </a:prstGeom>
        </p:spPr>
        <p:txBody>
          <a:bodyPr vert="horz" lIns="91440" tIns="45720" rIns="91440" bIns="45720" rtlCol="0" anchor="b">
            <a:normAutofit/>
          </a:bodyPr>
          <a:lstStyle/>
          <a:p>
            <a:pPr marL="0" indent="0" defTabSz="1097280">
              <a:lnSpc>
                <a:spcPct val="90000"/>
              </a:lnSpc>
              <a:spcBef>
                <a:spcPct val="0"/>
              </a:spcBef>
              <a:spcAft>
                <a:spcPts val="600"/>
              </a:spcAft>
            </a:pPr>
            <a:r>
              <a:rPr lang="en-US" sz="3840" kern="1200">
                <a:latin typeface="+mj-lt"/>
                <a:ea typeface="+mj-ea"/>
                <a:cs typeface="+mj-cs"/>
              </a:rPr>
              <a:t>Wireframing</a:t>
            </a:r>
          </a:p>
        </p:txBody>
      </p:sp>
      <p:pic>
        <p:nvPicPr>
          <p:cNvPr id="1026" name="Picture 2" descr="Lightbox">
            <a:extLst>
              <a:ext uri="{FF2B5EF4-FFF2-40B4-BE49-F238E27FC236}">
                <a16:creationId xmlns:a16="http://schemas.microsoft.com/office/drawing/2014/main" id="{C3C0A6EE-6455-5243-9B92-4896486520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71017" y="2257426"/>
            <a:ext cx="7406640" cy="3703320"/>
          </a:xfrm>
          <a:prstGeom prst="rect">
            <a:avLst/>
          </a:prstGeom>
          <a:solidFill>
            <a:srgbClr val="FFFFFF"/>
          </a:solidFill>
        </p:spPr>
      </p:pic>
      <p:sp>
        <p:nvSpPr>
          <p:cNvPr id="5" name="TextBox 4">
            <a:extLst>
              <a:ext uri="{FF2B5EF4-FFF2-40B4-BE49-F238E27FC236}">
                <a16:creationId xmlns:a16="http://schemas.microsoft.com/office/drawing/2014/main" id="{715325BB-90D2-63E3-BB29-0F1C3345962C}"/>
              </a:ext>
            </a:extLst>
          </p:cNvPr>
          <p:cNvSpPr txBox="1"/>
          <p:nvPr/>
        </p:nvSpPr>
        <p:spPr>
          <a:xfrm>
            <a:off x="455296" y="2006301"/>
            <a:ext cx="5923989" cy="3060551"/>
          </a:xfrm>
          <a:prstGeom prst="rect">
            <a:avLst/>
          </a:prstGeom>
          <a:ln>
            <a:solidFill>
              <a:schemeClr val="accent6"/>
            </a:solidFill>
          </a:ln>
        </p:spPr>
        <p:txBody>
          <a:bodyPr vert="horz" lIns="91440" tIns="45720" rIns="91440" bIns="45720" rtlCol="0">
            <a:normAutofit/>
          </a:bodyPr>
          <a:lstStyle/>
          <a:p>
            <a:pPr lvl="1" defTabSz="1097280">
              <a:lnSpc>
                <a:spcPct val="90000"/>
              </a:lnSpc>
              <a:spcBef>
                <a:spcPts val="1200"/>
              </a:spcBef>
            </a:pPr>
            <a:r>
              <a:rPr lang="en-US" sz="3200" b="0" i="0" kern="1200">
                <a:effectLst/>
                <a:latin typeface="+mn-lt"/>
                <a:ea typeface="+mn-ea"/>
                <a:cs typeface="+mn-cs"/>
              </a:rPr>
              <a:t>Wireframing is the skeleton of digital design. It’s where ideas start taking shape visually, outlining the structure and functionality of websites, apps, and digital products.</a:t>
            </a:r>
            <a:endParaRPr lang="en-US" sz="3200" kern="1200">
              <a:latin typeface="+mn-lt"/>
              <a:ea typeface="+mn-ea"/>
              <a:cs typeface="+mn-cs"/>
            </a:endParaRPr>
          </a:p>
        </p:txBody>
      </p:sp>
    </p:spTree>
    <p:extLst>
      <p:ext uri="{BB962C8B-B14F-4D97-AF65-F5344CB8AC3E}">
        <p14:creationId xmlns:p14="http://schemas.microsoft.com/office/powerpoint/2010/main" val="4083455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58585"/>
            <a:ext cx="6346150" cy="708779"/>
          </a:xfrm>
          <a:prstGeom prst="rect">
            <a:avLst/>
          </a:prstGeom>
          <a:noFill/>
          <a:ln/>
        </p:spPr>
        <p:txBody>
          <a:bodyPr wrap="none" lIns="0" tIns="0" rIns="0" bIns="0" rtlCol="0" anchor="t"/>
          <a:lstStyle/>
          <a:p>
            <a:pPr marL="0" indent="0">
              <a:lnSpc>
                <a:spcPts val="5550"/>
              </a:lnSpc>
              <a:buNone/>
            </a:pPr>
            <a:r>
              <a:rPr lang="en-US" sz="4450">
                <a:solidFill>
                  <a:srgbClr val="FFFFFF"/>
                </a:solidFill>
                <a:latin typeface="Saira Medium" pitchFamily="34" charset="0"/>
                <a:ea typeface="Saira Medium" pitchFamily="34" charset="-122"/>
                <a:cs typeface="Saira Medium" pitchFamily="34" charset="-120"/>
              </a:rPr>
              <a:t>Benefits of Wireframing</a:t>
            </a:r>
            <a:endParaRPr lang="en-US" sz="4450"/>
          </a:p>
        </p:txBody>
      </p:sp>
      <p:pic>
        <p:nvPicPr>
          <p:cNvPr id="4" name="Image 1" descr="preencoded.png"/>
          <p:cNvPicPr>
            <a:picLocks noChangeAspect="1"/>
          </p:cNvPicPr>
          <p:nvPr/>
        </p:nvPicPr>
        <p:blipFill>
          <a:blip r:embed="rId4"/>
          <a:stretch>
            <a:fillRect/>
          </a:stretch>
        </p:blipFill>
        <p:spPr>
          <a:xfrm>
            <a:off x="793790" y="2107525"/>
            <a:ext cx="566976" cy="566976"/>
          </a:xfrm>
          <a:prstGeom prst="rect">
            <a:avLst/>
          </a:prstGeom>
        </p:spPr>
      </p:pic>
      <p:sp>
        <p:nvSpPr>
          <p:cNvPr id="5" name="Text 1"/>
          <p:cNvSpPr/>
          <p:nvPr/>
        </p:nvSpPr>
        <p:spPr>
          <a:xfrm>
            <a:off x="793790" y="2901315"/>
            <a:ext cx="2835235"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Saira Medium" pitchFamily="34" charset="0"/>
                <a:ea typeface="Saira Medium" pitchFamily="34" charset="-122"/>
                <a:cs typeface="Saira Medium" pitchFamily="34" charset="-120"/>
              </a:rPr>
              <a:t>Clarify Ideas</a:t>
            </a:r>
            <a:endParaRPr lang="en-US" sz="2200"/>
          </a:p>
        </p:txBody>
      </p:sp>
      <p:sp>
        <p:nvSpPr>
          <p:cNvPr id="6" name="Text 2"/>
          <p:cNvSpPr/>
          <p:nvPr/>
        </p:nvSpPr>
        <p:spPr>
          <a:xfrm>
            <a:off x="793790" y="3391733"/>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Helps clarify design ideas before committing to visual design.</a:t>
            </a:r>
            <a:endParaRPr lang="en-US" sz="1750" dirty="0"/>
          </a:p>
        </p:txBody>
      </p:sp>
      <p:pic>
        <p:nvPicPr>
          <p:cNvPr id="7" name="Image 2" descr="preencoded.png"/>
          <p:cNvPicPr>
            <a:picLocks noChangeAspect="1"/>
          </p:cNvPicPr>
          <p:nvPr/>
        </p:nvPicPr>
        <p:blipFill>
          <a:blip r:embed="rId5"/>
          <a:stretch>
            <a:fillRect/>
          </a:stretch>
        </p:blipFill>
        <p:spPr>
          <a:xfrm>
            <a:off x="4742021" y="2107525"/>
            <a:ext cx="566976" cy="566976"/>
          </a:xfrm>
          <a:prstGeom prst="rect">
            <a:avLst/>
          </a:prstGeom>
        </p:spPr>
      </p:pic>
      <p:sp>
        <p:nvSpPr>
          <p:cNvPr id="8" name="Text 3"/>
          <p:cNvSpPr/>
          <p:nvPr/>
        </p:nvSpPr>
        <p:spPr>
          <a:xfrm>
            <a:off x="4742021" y="2901315"/>
            <a:ext cx="3007757"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Saira Medium" pitchFamily="34" charset="0"/>
                <a:ea typeface="Saira Medium" pitchFamily="34" charset="-122"/>
                <a:cs typeface="Saira Medium" pitchFamily="34" charset="-120"/>
              </a:rPr>
              <a:t>Facilitate Collaboration</a:t>
            </a:r>
            <a:endParaRPr lang="en-US" sz="2200"/>
          </a:p>
        </p:txBody>
      </p:sp>
      <p:sp>
        <p:nvSpPr>
          <p:cNvPr id="9" name="Text 4"/>
          <p:cNvSpPr/>
          <p:nvPr/>
        </p:nvSpPr>
        <p:spPr>
          <a:xfrm>
            <a:off x="4742021" y="3391733"/>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Encourages communication and alignment between stakeholders.</a:t>
            </a:r>
            <a:endParaRPr lang="en-US" sz="1750" dirty="0"/>
          </a:p>
        </p:txBody>
      </p:sp>
      <p:pic>
        <p:nvPicPr>
          <p:cNvPr id="10" name="Image 3" descr="preencoded.png"/>
          <p:cNvPicPr>
            <a:picLocks noChangeAspect="1"/>
          </p:cNvPicPr>
          <p:nvPr/>
        </p:nvPicPr>
        <p:blipFill>
          <a:blip r:embed="rId6"/>
          <a:stretch>
            <a:fillRect/>
          </a:stretch>
        </p:blipFill>
        <p:spPr>
          <a:xfrm>
            <a:off x="793790" y="4797981"/>
            <a:ext cx="566976" cy="566976"/>
          </a:xfrm>
          <a:prstGeom prst="rect">
            <a:avLst/>
          </a:prstGeom>
        </p:spPr>
      </p:pic>
      <p:sp>
        <p:nvSpPr>
          <p:cNvPr id="11" name="Text 5"/>
          <p:cNvSpPr/>
          <p:nvPr/>
        </p:nvSpPr>
        <p:spPr>
          <a:xfrm>
            <a:off x="793790" y="5591770"/>
            <a:ext cx="2835235"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Saira Medium" pitchFamily="34" charset="0"/>
                <a:ea typeface="Saira Medium" pitchFamily="34" charset="-122"/>
                <a:cs typeface="Saira Medium" pitchFamily="34" charset="-120"/>
              </a:rPr>
              <a:t>Identify Issues</a:t>
            </a:r>
            <a:endParaRPr lang="en-US" sz="2200"/>
          </a:p>
        </p:txBody>
      </p:sp>
      <p:sp>
        <p:nvSpPr>
          <p:cNvPr id="12" name="Text 6"/>
          <p:cNvSpPr/>
          <p:nvPr/>
        </p:nvSpPr>
        <p:spPr>
          <a:xfrm>
            <a:off x="793790" y="6082189"/>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Helps identify potential usability issues early in the process.</a:t>
            </a:r>
            <a:endParaRPr lang="en-US" sz="1750" dirty="0"/>
          </a:p>
        </p:txBody>
      </p:sp>
      <p:pic>
        <p:nvPicPr>
          <p:cNvPr id="13" name="Image 4" descr="preencoded.png"/>
          <p:cNvPicPr>
            <a:picLocks noChangeAspect="1"/>
          </p:cNvPicPr>
          <p:nvPr/>
        </p:nvPicPr>
        <p:blipFill>
          <a:blip r:embed="rId7"/>
          <a:stretch>
            <a:fillRect/>
          </a:stretch>
        </p:blipFill>
        <p:spPr>
          <a:xfrm>
            <a:off x="4742021" y="4797981"/>
            <a:ext cx="566976" cy="566976"/>
          </a:xfrm>
          <a:prstGeom prst="rect">
            <a:avLst/>
          </a:prstGeom>
        </p:spPr>
      </p:pic>
      <p:sp>
        <p:nvSpPr>
          <p:cNvPr id="14" name="Text 7"/>
          <p:cNvSpPr/>
          <p:nvPr/>
        </p:nvSpPr>
        <p:spPr>
          <a:xfrm>
            <a:off x="4742021" y="5591770"/>
            <a:ext cx="3059906"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Save Time &amp; Effort</a:t>
            </a:r>
            <a:endParaRPr lang="en-US" sz="2200" dirty="0"/>
          </a:p>
        </p:txBody>
      </p:sp>
      <p:sp>
        <p:nvSpPr>
          <p:cNvPr id="15" name="Text 8"/>
          <p:cNvSpPr/>
          <p:nvPr/>
        </p:nvSpPr>
        <p:spPr>
          <a:xfrm>
            <a:off x="4742021" y="6082188"/>
            <a:ext cx="3608189" cy="1766411"/>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 Wireframing saves time in many ways. Your designs are more calculated. Your development team understands what they are to construct with the blueprint in mind.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374241" y="463146"/>
            <a:ext cx="5670590" cy="708779"/>
          </a:xfrm>
          <a:prstGeom prst="rect">
            <a:avLst/>
          </a:prstGeom>
          <a:noFill/>
          <a:ln/>
        </p:spPr>
        <p:txBody>
          <a:bodyPr wrap="none" lIns="0" tIns="0" rIns="0" bIns="0" rtlCol="0" anchor="t"/>
          <a:lstStyle/>
          <a:p>
            <a:pPr marL="685800" indent="-685800">
              <a:lnSpc>
                <a:spcPts val="5550"/>
              </a:lnSpc>
              <a:buFont typeface="Wingdings" panose="05000000000000000000" pitchFamily="2" charset="2"/>
              <a:buChar char="q"/>
            </a:pPr>
            <a:r>
              <a:rPr lang="en-US" sz="4450">
                <a:solidFill>
                  <a:srgbClr val="FFFFFF"/>
                </a:solidFill>
                <a:latin typeface="Saira Medium" pitchFamily="34" charset="0"/>
                <a:ea typeface="Saira Medium" pitchFamily="34" charset="-122"/>
                <a:cs typeface="Saira Medium" pitchFamily="34" charset="-120"/>
              </a:rPr>
              <a:t>Types/Stages </a:t>
            </a:r>
            <a:r>
              <a:rPr lang="en-US" sz="4450" dirty="0">
                <a:solidFill>
                  <a:srgbClr val="FFFFFF"/>
                </a:solidFill>
                <a:latin typeface="Saira Medium" pitchFamily="34" charset="0"/>
                <a:ea typeface="Saira Medium" pitchFamily="34" charset="-122"/>
                <a:cs typeface="Saira Medium" pitchFamily="34" charset="-120"/>
              </a:rPr>
              <a:t>of Wireframing :- </a:t>
            </a:r>
            <a:endParaRPr lang="en-US" sz="4450" dirty="0"/>
          </a:p>
        </p:txBody>
      </p:sp>
      <p:sp>
        <p:nvSpPr>
          <p:cNvPr id="5" name="Text 2"/>
          <p:cNvSpPr/>
          <p:nvPr/>
        </p:nvSpPr>
        <p:spPr>
          <a:xfrm>
            <a:off x="1565823" y="2282572"/>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q"/>
            </a:pPr>
            <a:r>
              <a:rPr lang="en-US" sz="2200">
                <a:solidFill>
                  <a:srgbClr val="E5E0DF"/>
                </a:solidFill>
                <a:latin typeface="Saira Medium" pitchFamily="34" charset="0"/>
                <a:ea typeface="Saira Medium" pitchFamily="34" charset="-122"/>
                <a:cs typeface="Saira Medium" pitchFamily="34" charset="-120"/>
              </a:rPr>
              <a:t>Low-Fidelity</a:t>
            </a:r>
            <a:endParaRPr lang="en-US" sz="2200"/>
          </a:p>
        </p:txBody>
      </p:sp>
      <p:sp>
        <p:nvSpPr>
          <p:cNvPr id="2" name="Text 2">
            <a:extLst>
              <a:ext uri="{FF2B5EF4-FFF2-40B4-BE49-F238E27FC236}">
                <a16:creationId xmlns:a16="http://schemas.microsoft.com/office/drawing/2014/main" id="{F0D80E42-23F4-1815-05DA-B770B94A972E}"/>
              </a:ext>
            </a:extLst>
          </p:cNvPr>
          <p:cNvSpPr/>
          <p:nvPr/>
        </p:nvSpPr>
        <p:spPr>
          <a:xfrm>
            <a:off x="1565822" y="3408841"/>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q"/>
            </a:pPr>
            <a:r>
              <a:rPr lang="en-US" sz="2200">
                <a:solidFill>
                  <a:srgbClr val="E5E0DF"/>
                </a:solidFill>
                <a:latin typeface="Saira Medium" pitchFamily="34" charset="0"/>
                <a:ea typeface="Saira Medium" pitchFamily="34" charset="-122"/>
                <a:cs typeface="Saira Medium" pitchFamily="34" charset="-120"/>
              </a:rPr>
              <a:t>Medium Fidelity</a:t>
            </a:r>
            <a:endParaRPr lang="en-US" sz="2200"/>
          </a:p>
        </p:txBody>
      </p:sp>
      <p:sp>
        <p:nvSpPr>
          <p:cNvPr id="13" name="Text 2">
            <a:extLst>
              <a:ext uri="{FF2B5EF4-FFF2-40B4-BE49-F238E27FC236}">
                <a16:creationId xmlns:a16="http://schemas.microsoft.com/office/drawing/2014/main" id="{2727E87A-C76D-29EA-85FE-E34DA6365689}"/>
              </a:ext>
            </a:extLst>
          </p:cNvPr>
          <p:cNvSpPr/>
          <p:nvPr/>
        </p:nvSpPr>
        <p:spPr>
          <a:xfrm>
            <a:off x="1565823" y="4568572"/>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q"/>
            </a:pPr>
            <a:r>
              <a:rPr lang="en-US" sz="2200">
                <a:solidFill>
                  <a:srgbClr val="E5E0DF"/>
                </a:solidFill>
                <a:latin typeface="Saira Medium" pitchFamily="34" charset="0"/>
                <a:ea typeface="Saira Medium" pitchFamily="34" charset="-122"/>
                <a:cs typeface="Saira Medium" pitchFamily="34" charset="-120"/>
              </a:rPr>
              <a:t>High Fidelity</a:t>
            </a:r>
            <a:endParaRPr lang="en-US" sz="2200"/>
          </a:p>
        </p:txBody>
      </p:sp>
      <p:pic>
        <p:nvPicPr>
          <p:cNvPr id="2052" name="Picture 4" descr="The Importance of Wireframing in the Design Process">
            <a:extLst>
              <a:ext uri="{FF2B5EF4-FFF2-40B4-BE49-F238E27FC236}">
                <a16:creationId xmlns:a16="http://schemas.microsoft.com/office/drawing/2014/main" id="{372DB28C-A7BF-1A0F-1249-5C3E0AA35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094" y="1703713"/>
            <a:ext cx="9090212" cy="54070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D6792-7FA7-F617-9081-8A6A6DDBEE68}"/>
            </a:ext>
          </a:extLst>
        </p:cNvPr>
        <p:cNvGrpSpPr/>
        <p:nvPr/>
      </p:nvGrpSpPr>
      <p:grpSpPr>
        <a:xfrm>
          <a:off x="0" y="0"/>
          <a:ext cx="0" cy="0"/>
          <a:chOff x="0" y="0"/>
          <a:chExt cx="0" cy="0"/>
        </a:xfrm>
      </p:grpSpPr>
      <p:sp>
        <p:nvSpPr>
          <p:cNvPr id="8" name="Text 5">
            <a:extLst>
              <a:ext uri="{FF2B5EF4-FFF2-40B4-BE49-F238E27FC236}">
                <a16:creationId xmlns:a16="http://schemas.microsoft.com/office/drawing/2014/main" id="{C0F96B68-D3D6-5FE9-517E-A8DC874FC7F1}"/>
              </a:ext>
            </a:extLst>
          </p:cNvPr>
          <p:cNvSpPr/>
          <p:nvPr/>
        </p:nvSpPr>
        <p:spPr>
          <a:xfrm>
            <a:off x="984208" y="1028866"/>
            <a:ext cx="2835235" cy="354330"/>
          </a:xfrm>
          <a:prstGeom prst="rect">
            <a:avLst/>
          </a:prstGeom>
          <a:noFill/>
          <a:ln/>
        </p:spPr>
        <p:txBody>
          <a:bodyPr wrap="none" lIns="0" tIns="0" rIns="0" bIns="0" rtlCol="0" anchor="t"/>
          <a:lstStyle/>
          <a:p>
            <a:pPr marL="571500" indent="-571500">
              <a:lnSpc>
                <a:spcPts val="2750"/>
              </a:lnSpc>
              <a:buFont typeface="Wingdings" panose="05000000000000000000" pitchFamily="2" charset="2"/>
              <a:buChar char="q"/>
            </a:pPr>
            <a:r>
              <a:rPr lang="en-US" sz="3600">
                <a:solidFill>
                  <a:srgbClr val="E5E0DF"/>
                </a:solidFill>
                <a:latin typeface="Saira Medium" pitchFamily="34" charset="0"/>
                <a:ea typeface="Saira Medium" pitchFamily="34" charset="-122"/>
                <a:cs typeface="Saira Medium" pitchFamily="34" charset="-120"/>
              </a:rPr>
              <a:t>Low Fidelity</a:t>
            </a:r>
            <a:endParaRPr lang="en-US" sz="3600"/>
          </a:p>
        </p:txBody>
      </p:sp>
      <p:sp>
        <p:nvSpPr>
          <p:cNvPr id="9" name="Text 6">
            <a:extLst>
              <a:ext uri="{FF2B5EF4-FFF2-40B4-BE49-F238E27FC236}">
                <a16:creationId xmlns:a16="http://schemas.microsoft.com/office/drawing/2014/main" id="{1FC9AAC1-A91B-DCC2-5B91-856921667443}"/>
              </a:ext>
            </a:extLst>
          </p:cNvPr>
          <p:cNvSpPr/>
          <p:nvPr/>
        </p:nvSpPr>
        <p:spPr>
          <a:xfrm>
            <a:off x="3231617" y="1040599"/>
            <a:ext cx="2329116" cy="603045"/>
          </a:xfrm>
          <a:prstGeom prst="rect">
            <a:avLst/>
          </a:prstGeom>
          <a:noFill/>
          <a:ln/>
        </p:spPr>
        <p:txBody>
          <a:bodyPr wrap="square" lIns="0" tIns="0" rIns="0" bIns="0" rtlCol="0" anchor="t"/>
          <a:lstStyle/>
          <a:p>
            <a:pPr marL="0" indent="0">
              <a:lnSpc>
                <a:spcPts val="2850"/>
              </a:lnSpc>
              <a:buNone/>
            </a:pPr>
            <a:endParaRPr lang="en-US" sz="1750"/>
          </a:p>
        </p:txBody>
      </p:sp>
      <p:pic>
        <p:nvPicPr>
          <p:cNvPr id="3074" name="Picture 2" descr="What Is A Wireframe? Your Best Guide [With Examples]">
            <a:extLst>
              <a:ext uri="{FF2B5EF4-FFF2-40B4-BE49-F238E27FC236}">
                <a16:creationId xmlns:a16="http://schemas.microsoft.com/office/drawing/2014/main" id="{B29D946D-CCEE-3179-9AAF-8284DF230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92" y="2747491"/>
            <a:ext cx="7200900" cy="22262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E1F898-596A-B558-12BE-17C94FCE5088}"/>
              </a:ext>
            </a:extLst>
          </p:cNvPr>
          <p:cNvSpPr txBox="1"/>
          <p:nvPr/>
        </p:nvSpPr>
        <p:spPr>
          <a:xfrm>
            <a:off x="984208" y="2152475"/>
            <a:ext cx="4902242" cy="3539430"/>
          </a:xfrm>
          <a:prstGeom prst="rect">
            <a:avLst/>
          </a:prstGeom>
          <a:noFill/>
          <a:ln>
            <a:solidFill>
              <a:schemeClr val="accent6"/>
            </a:solidFill>
          </a:ln>
        </p:spPr>
        <p:txBody>
          <a:bodyPr wrap="square">
            <a:spAutoFit/>
          </a:bodyPr>
          <a:lstStyle/>
          <a:p>
            <a:r>
              <a:rPr lang="en-US" sz="2800" dirty="0"/>
              <a:t>Low-fidelity wireframes are basic visual representations of the webpage or an app that serve as the design's starting point. They tend to be fairly  rough, created without any sense of scale, grid, or pixel- accuracy.</a:t>
            </a:r>
          </a:p>
        </p:txBody>
      </p:sp>
    </p:spTree>
    <p:extLst>
      <p:ext uri="{BB962C8B-B14F-4D97-AF65-F5344CB8AC3E}">
        <p14:creationId xmlns:p14="http://schemas.microsoft.com/office/powerpoint/2010/main" val="3151453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1F7CB-4B2D-9810-1EE2-B8D99A49A1B2}"/>
              </a:ext>
            </a:extLst>
          </p:cNvPr>
          <p:cNvSpPr txBox="1"/>
          <p:nvPr/>
        </p:nvSpPr>
        <p:spPr>
          <a:xfrm>
            <a:off x="1005840" y="2190750"/>
            <a:ext cx="6217920" cy="3618379"/>
          </a:xfrm>
          <a:prstGeom prst="rect">
            <a:avLst/>
          </a:prstGeom>
          <a:ln>
            <a:solidFill>
              <a:schemeClr val="accent6"/>
            </a:solidFill>
          </a:ln>
        </p:spPr>
        <p:txBody>
          <a:bodyPr vert="horz" lIns="91440" tIns="45720" rIns="91440" bIns="45720" rtlCol="0">
            <a:normAutofit/>
          </a:bodyPr>
          <a:lstStyle/>
          <a:p>
            <a:pPr marL="274320" indent="-274320" defTabSz="1097280">
              <a:lnSpc>
                <a:spcPct val="90000"/>
              </a:lnSpc>
              <a:spcBef>
                <a:spcPts val="1200"/>
              </a:spcBef>
              <a:buFont typeface="Arial" panose="020B0604020202020204" pitchFamily="34" charset="0"/>
              <a:buChar char="•"/>
            </a:pPr>
            <a:r>
              <a:rPr lang="en-US" sz="3360" b="0" i="0" dirty="0">
                <a:effectLst/>
              </a:rPr>
              <a:t>Mid-fidelity wireframes feature more accurate representations of the layout. They avoid images or typography, more detail is assigned to specific components, and features are clearly differentiated from each other.</a:t>
            </a:r>
            <a:endParaRPr lang="en-US" sz="3360" dirty="0"/>
          </a:p>
        </p:txBody>
      </p:sp>
      <p:pic>
        <p:nvPicPr>
          <p:cNvPr id="4098" name="Picture 2" descr="What Is A Wireframe? Your Best Guide [With Examples]">
            <a:extLst>
              <a:ext uri="{FF2B5EF4-FFF2-40B4-BE49-F238E27FC236}">
                <a16:creationId xmlns:a16="http://schemas.microsoft.com/office/drawing/2014/main" id="{9DF214BC-C48C-39D6-51BB-65638CFDC6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06640" y="3418066"/>
            <a:ext cx="6217920" cy="2766974"/>
          </a:xfrm>
          <a:prstGeom prst="rect">
            <a:avLst/>
          </a:prstGeom>
          <a:solidFill>
            <a:srgbClr val="FFFFFF"/>
          </a:solidFill>
        </p:spPr>
      </p:pic>
      <p:sp>
        <p:nvSpPr>
          <p:cNvPr id="2" name="Text 5">
            <a:extLst>
              <a:ext uri="{FF2B5EF4-FFF2-40B4-BE49-F238E27FC236}">
                <a16:creationId xmlns:a16="http://schemas.microsoft.com/office/drawing/2014/main" id="{5EAE8744-E7AA-B595-4C4E-7A9206FB1013}"/>
              </a:ext>
            </a:extLst>
          </p:cNvPr>
          <p:cNvSpPr/>
          <p:nvPr/>
        </p:nvSpPr>
        <p:spPr>
          <a:xfrm>
            <a:off x="984208" y="1028866"/>
            <a:ext cx="2835235" cy="354330"/>
          </a:xfrm>
          <a:prstGeom prst="rect">
            <a:avLst/>
          </a:prstGeom>
          <a:noFill/>
          <a:ln/>
        </p:spPr>
        <p:txBody>
          <a:bodyPr wrap="none" lIns="0" tIns="0" rIns="0" bIns="0" rtlCol="0" anchor="t"/>
          <a:lstStyle/>
          <a:p>
            <a:pPr marL="571500" indent="-571500">
              <a:lnSpc>
                <a:spcPts val="2750"/>
              </a:lnSpc>
              <a:buFont typeface="Wingdings" panose="05000000000000000000" pitchFamily="2" charset="2"/>
              <a:buChar char="q"/>
            </a:pPr>
            <a:r>
              <a:rPr lang="en-US" sz="3600">
                <a:solidFill>
                  <a:srgbClr val="E5E0DF"/>
                </a:solidFill>
                <a:latin typeface="Saira Medium" pitchFamily="34" charset="0"/>
                <a:ea typeface="Saira Medium" pitchFamily="34" charset="-122"/>
                <a:cs typeface="Saira Medium" pitchFamily="34" charset="-120"/>
              </a:rPr>
              <a:t>Medium Fidelity</a:t>
            </a:r>
            <a:endParaRPr lang="en-US" sz="3600"/>
          </a:p>
        </p:txBody>
      </p:sp>
    </p:spTree>
    <p:extLst>
      <p:ext uri="{BB962C8B-B14F-4D97-AF65-F5344CB8AC3E}">
        <p14:creationId xmlns:p14="http://schemas.microsoft.com/office/powerpoint/2010/main" val="1094852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CD859A-E672-5939-3A83-E02403F66EDB}"/>
              </a:ext>
            </a:extLst>
          </p:cNvPr>
          <p:cNvSpPr txBox="1"/>
          <p:nvPr/>
        </p:nvSpPr>
        <p:spPr>
          <a:xfrm>
            <a:off x="1005840" y="2190750"/>
            <a:ext cx="6217920" cy="2402765"/>
          </a:xfrm>
          <a:prstGeom prst="rect">
            <a:avLst/>
          </a:prstGeom>
          <a:ln>
            <a:solidFill>
              <a:schemeClr val="accent6"/>
            </a:solidFill>
          </a:ln>
        </p:spPr>
        <p:txBody>
          <a:bodyPr vert="horz" lIns="91440" tIns="45720" rIns="91440" bIns="45720" rtlCol="0">
            <a:normAutofit/>
          </a:bodyPr>
          <a:lstStyle/>
          <a:p>
            <a:pPr marL="274320" indent="-274320" defTabSz="1097280">
              <a:lnSpc>
                <a:spcPct val="90000"/>
              </a:lnSpc>
              <a:spcBef>
                <a:spcPts val="1200"/>
              </a:spcBef>
              <a:buFont typeface="Arial" panose="020B0604020202020204" pitchFamily="34" charset="0"/>
              <a:buChar char="•"/>
            </a:pPr>
            <a:r>
              <a:rPr lang="en-US" sz="3360"/>
              <a:t>High-fidelity wireframes boast pixel- specific layouts. They may include actual featured images and relevant written content.</a:t>
            </a:r>
          </a:p>
        </p:txBody>
      </p:sp>
      <p:pic>
        <p:nvPicPr>
          <p:cNvPr id="5" name="Picture 4">
            <a:extLst>
              <a:ext uri="{FF2B5EF4-FFF2-40B4-BE49-F238E27FC236}">
                <a16:creationId xmlns:a16="http://schemas.microsoft.com/office/drawing/2014/main" id="{66A012F9-1576-DBCD-32BB-32C0698C17B1}"/>
              </a:ext>
            </a:extLst>
          </p:cNvPr>
          <p:cNvPicPr>
            <a:picLocks noChangeAspect="1"/>
          </p:cNvPicPr>
          <p:nvPr/>
        </p:nvPicPr>
        <p:blipFill>
          <a:blip r:embed="rId2"/>
          <a:stretch>
            <a:fillRect/>
          </a:stretch>
        </p:blipFill>
        <p:spPr>
          <a:xfrm>
            <a:off x="8753308" y="2190750"/>
            <a:ext cx="3524583" cy="5221606"/>
          </a:xfrm>
          <a:prstGeom prst="rect">
            <a:avLst/>
          </a:prstGeom>
          <a:noFill/>
        </p:spPr>
      </p:pic>
      <p:sp>
        <p:nvSpPr>
          <p:cNvPr id="2" name="Text 5">
            <a:extLst>
              <a:ext uri="{FF2B5EF4-FFF2-40B4-BE49-F238E27FC236}">
                <a16:creationId xmlns:a16="http://schemas.microsoft.com/office/drawing/2014/main" id="{DB1BF0DD-8D3E-2EDC-36C3-D122ED2D02B8}"/>
              </a:ext>
            </a:extLst>
          </p:cNvPr>
          <p:cNvSpPr/>
          <p:nvPr/>
        </p:nvSpPr>
        <p:spPr>
          <a:xfrm>
            <a:off x="984208" y="1028866"/>
            <a:ext cx="2835235" cy="354330"/>
          </a:xfrm>
          <a:prstGeom prst="rect">
            <a:avLst/>
          </a:prstGeom>
          <a:noFill/>
          <a:ln/>
        </p:spPr>
        <p:txBody>
          <a:bodyPr wrap="none" lIns="0" tIns="0" rIns="0" bIns="0" rtlCol="0" anchor="t"/>
          <a:lstStyle/>
          <a:p>
            <a:pPr marL="571500" indent="-571500">
              <a:lnSpc>
                <a:spcPts val="2750"/>
              </a:lnSpc>
              <a:buFont typeface="Wingdings" panose="05000000000000000000" pitchFamily="2" charset="2"/>
              <a:buChar char="q"/>
            </a:pPr>
            <a:r>
              <a:rPr lang="en-US" sz="3600">
                <a:solidFill>
                  <a:srgbClr val="E5E0DF"/>
                </a:solidFill>
                <a:latin typeface="Saira Medium" pitchFamily="34" charset="0"/>
                <a:ea typeface="Saira Medium" pitchFamily="34" charset="-122"/>
                <a:cs typeface="Saira Medium" pitchFamily="34" charset="-120"/>
              </a:rPr>
              <a:t>High Fidelity</a:t>
            </a:r>
            <a:endParaRPr lang="en-US" sz="3600"/>
          </a:p>
        </p:txBody>
      </p:sp>
    </p:spTree>
    <p:extLst>
      <p:ext uri="{BB962C8B-B14F-4D97-AF65-F5344CB8AC3E}">
        <p14:creationId xmlns:p14="http://schemas.microsoft.com/office/powerpoint/2010/main" val="2107491173"/>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44EBC24D360D4D8020E052CA58F68E" ma:contentTypeVersion="14" ma:contentTypeDescription="Create a new document." ma:contentTypeScope="" ma:versionID="1c2628693a6c2bfa0bbde25194fbf0b1">
  <xsd:schema xmlns:xsd="http://www.w3.org/2001/XMLSchema" xmlns:xs="http://www.w3.org/2001/XMLSchema" xmlns:p="http://schemas.microsoft.com/office/2006/metadata/properties" xmlns:ns3="bcc4457d-a720-4c52-bd9e-ce4a784b7fbd" xmlns:ns4="33dbd150-8bcc-45f2-8db0-0020179435ef" targetNamespace="http://schemas.microsoft.com/office/2006/metadata/properties" ma:root="true" ma:fieldsID="173181c93e0423d31a1c84f2c5ab87b8" ns3:_="" ns4:_="">
    <xsd:import namespace="bcc4457d-a720-4c52-bd9e-ce4a784b7fbd"/>
    <xsd:import namespace="33dbd150-8bcc-45f2-8db0-0020179435ef"/>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c4457d-a720-4c52-bd9e-ce4a784b7f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3dbd150-8bcc-45f2-8db0-0020179435e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cc4457d-a720-4c52-bd9e-ce4a784b7fbd" xsi:nil="true"/>
  </documentManagement>
</p:properties>
</file>

<file path=customXml/itemProps1.xml><?xml version="1.0" encoding="utf-8"?>
<ds:datastoreItem xmlns:ds="http://schemas.openxmlformats.org/officeDocument/2006/customXml" ds:itemID="{97119EF9-7850-401E-809F-C26186EE8D7F}">
  <ds:schemaRefs>
    <ds:schemaRef ds:uri="http://schemas.microsoft.com/sharepoint/v3/contenttype/forms"/>
  </ds:schemaRefs>
</ds:datastoreItem>
</file>

<file path=customXml/itemProps2.xml><?xml version="1.0" encoding="utf-8"?>
<ds:datastoreItem xmlns:ds="http://schemas.openxmlformats.org/officeDocument/2006/customXml" ds:itemID="{C8D38E85-BD8B-4506-87BF-C6C0C09CAD8E}">
  <ds:schemaRefs>
    <ds:schemaRef ds:uri="33dbd150-8bcc-45f2-8db0-0020179435ef"/>
    <ds:schemaRef ds:uri="bcc4457d-a720-4c52-bd9e-ce4a784b7f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BB02866-51E2-4E91-B3E4-417A94A0480C}">
  <ds:schemaRefs>
    <ds:schemaRef ds:uri="http://schemas.microsoft.com/office/2006/metadata/properties"/>
    <ds:schemaRef ds:uri="http://schemas.microsoft.com/office/2006/documentManagement/types"/>
    <ds:schemaRef ds:uri="http://purl.org/dc/dcmitype/"/>
    <ds:schemaRef ds:uri="http://purl.org/dc/elements/1.1/"/>
    <ds:schemaRef ds:uri="bcc4457d-a720-4c52-bd9e-ce4a784b7fbd"/>
    <ds:schemaRef ds:uri="http://schemas.microsoft.com/office/infopath/2007/PartnerControls"/>
    <ds:schemaRef ds:uri="http://www.w3.org/XML/1998/namespace"/>
    <ds:schemaRef ds:uri="http://schemas.openxmlformats.org/package/2006/metadata/core-properties"/>
    <ds:schemaRef ds:uri="33dbd150-8bcc-45f2-8db0-0020179435ef"/>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182</TotalTime>
  <Words>394</Words>
  <Application>Microsoft Office PowerPoint</Application>
  <PresentationFormat>Custom</PresentationFormat>
  <Paragraphs>46</Paragraphs>
  <Slides>11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Wingdings</vt:lpstr>
      <vt:lpstr>Roboto</vt:lpstr>
      <vt:lpstr>Calibri Light</vt:lpstr>
      <vt:lpstr>Saira Medium</vt:lpstr>
      <vt:lpstr>Arial</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Raghav Panthi [BCA - 2024]</cp:lastModifiedBy>
  <cp:revision>2</cp:revision>
  <dcterms:created xsi:type="dcterms:W3CDTF">2025-01-14T12:14:56Z</dcterms:created>
  <dcterms:modified xsi:type="dcterms:W3CDTF">2025-01-20T01:47:44Z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0x010100FE44EBC24D360D4D8020E052CA58F68E</vt:lpwstr>
  </property>
</Properties>
</file>